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70" r:id="rId6"/>
    <p:sldId id="282" r:id="rId7"/>
    <p:sldId id="276" r:id="rId8"/>
    <p:sldId id="275" r:id="rId9"/>
    <p:sldId id="280" r:id="rId10"/>
    <p:sldId id="281" r:id="rId11"/>
    <p:sldId id="279" r:id="rId12"/>
    <p:sldId id="278" r:id="rId13"/>
    <p:sldId id="271" r:id="rId14"/>
    <p:sldId id="283" r:id="rId15"/>
    <p:sldId id="269" r:id="rId16"/>
    <p:sldId id="258" r:id="rId17"/>
    <p:sldId id="259" r:id="rId18"/>
    <p:sldId id="260" r:id="rId19"/>
    <p:sldId id="261" r:id="rId20"/>
    <p:sldId id="284" r:id="rId21"/>
    <p:sldId id="262" r:id="rId22"/>
    <p:sldId id="263" r:id="rId23"/>
    <p:sldId id="264" r:id="rId24"/>
    <p:sldId id="285" r:id="rId25"/>
    <p:sldId id="266" r:id="rId26"/>
    <p:sldId id="267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43C92-5A2C-4B0B-AC6A-D9B6D94FE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510588" cy="2971801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I2P </a:t>
            </a:r>
            <a:b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Project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AA4484-B34A-4C15-8316-7F038895D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Sergio Ruiz Pino</a:t>
            </a:r>
          </a:p>
          <a:p>
            <a:r>
              <a:rPr lang="es-ES" dirty="0"/>
              <a:t>Iván Piña Arévalo</a:t>
            </a:r>
          </a:p>
          <a:p>
            <a:r>
              <a:rPr lang="es-ES" dirty="0"/>
              <a:t>Andrés </a:t>
            </a:r>
            <a:r>
              <a:rPr lang="es-ES" dirty="0" err="1"/>
              <a:t>Gomar</a:t>
            </a:r>
            <a:r>
              <a:rPr lang="es-ES" dirty="0"/>
              <a:t> Pérez.</a:t>
            </a:r>
          </a:p>
          <a:p>
            <a:r>
              <a:rPr lang="es-ES" dirty="0"/>
              <a:t>Borja </a:t>
            </a:r>
            <a:r>
              <a:rPr lang="es-ES" dirty="0" err="1"/>
              <a:t>Fernandez</a:t>
            </a:r>
            <a:r>
              <a:rPr lang="es-ES" dirty="0"/>
              <a:t> Merchán</a:t>
            </a:r>
          </a:p>
          <a:p>
            <a:r>
              <a:rPr lang="es-ES" dirty="0"/>
              <a:t>Carlos Rodrigo Sanabria Flores  </a:t>
            </a:r>
          </a:p>
        </p:txBody>
      </p:sp>
    </p:spTree>
    <p:extLst>
      <p:ext uri="{BB962C8B-B14F-4D97-AF65-F5344CB8AC3E}">
        <p14:creationId xmlns:p14="http://schemas.microsoft.com/office/powerpoint/2010/main" val="13782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6775975" y="4283233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2769ED-4A48-4775-9FEB-B09A7FA09251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41A145-CAB5-46D0-B606-72FC1DD699DD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B654A22-C38F-4C5C-8D30-AF3B59413664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4C9A3E-BFE5-4771-AB7C-15E554B32FDA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6363E1E-B8BD-4A9B-BEC1-B0CBC2E4794D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000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144EFC2-0FB9-40F7-A02E-D186637DEC5B}"/>
              </a:ext>
            </a:extLst>
          </p:cNvPr>
          <p:cNvCxnSpPr>
            <a:cxnSpLocks/>
          </p:cNvCxnSpPr>
          <p:nvPr/>
        </p:nvCxnSpPr>
        <p:spPr>
          <a:xfrm>
            <a:off x="783007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8030895" y="4240320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FAB603-A1A4-49FA-B662-9813FF013BAD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97E626-3AE3-4E51-80DB-3A418ABF8659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99038F3-9542-49AF-A03F-4319F0181309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7D9C05-0DED-4D3D-A696-7483820B48BF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F468F1-8835-4D2F-A32B-E128E8B5AC2B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181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144EFC2-0FB9-40F7-A02E-D186637DEC5B}"/>
              </a:ext>
            </a:extLst>
          </p:cNvPr>
          <p:cNvCxnSpPr>
            <a:cxnSpLocks/>
          </p:cNvCxnSpPr>
          <p:nvPr/>
        </p:nvCxnSpPr>
        <p:spPr>
          <a:xfrm>
            <a:off x="783007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9624875" y="4240320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mensaje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B),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372F6D-0EF2-41FD-9D0A-7C09E1E488AF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44F2FFD-D0FC-42A7-8F6B-1475A6E8EAC9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22429E-FFDD-447D-88C7-96321B7205F1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40482F-A660-46AF-A588-4AF1314FFD27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B9D635E-BD1D-41FA-B2B3-ED7C044E4F34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93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1C9DC61F-FDED-4577-9306-E90BECF9FC8F}"/>
              </a:ext>
            </a:extLst>
          </p:cNvPr>
          <p:cNvPicPr preferRelativeResize="0">
            <a:picLocks noGrp="1"/>
          </p:cNvPicPr>
          <p:nvPr>
            <p:ph type="pic" idx="13"/>
          </p:nvPr>
        </p:nvPicPr>
        <p:blipFill rotWithShape="1">
          <a:blip r:embed="rId2"/>
          <a:srcRect l="40" r="-40"/>
          <a:stretch/>
        </p:blipFill>
        <p:spPr>
          <a:xfrm>
            <a:off x="304801" y="1930784"/>
            <a:ext cx="11582398" cy="265160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EBF1DD3-1B69-4337-8B69-2E9FBB937E07}"/>
              </a:ext>
            </a:extLst>
          </p:cNvPr>
          <p:cNvSpPr txBox="1">
            <a:spLocks/>
          </p:cNvSpPr>
          <p:nvPr/>
        </p:nvSpPr>
        <p:spPr>
          <a:xfrm>
            <a:off x="684212" y="423717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E30B52-DAE0-40C3-AC0B-647F9F990C02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(I2P)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 descr="Imagen que contiene cebolla, rojo, tabla, manzana&#10;&#10;Descripción generada automáticamente">
            <a:extLst>
              <a:ext uri="{FF2B5EF4-FFF2-40B4-BE49-F238E27FC236}">
                <a16:creationId xmlns:a16="http://schemas.microsoft.com/office/drawing/2014/main" id="{5FA437AF-FAFA-445D-84F2-F034BE1C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4572000"/>
            <a:ext cx="2514600" cy="2286000"/>
          </a:xfrm>
          <a:prstGeom prst="rect">
            <a:avLst/>
          </a:prstGeom>
        </p:spPr>
      </p:pic>
      <p:pic>
        <p:nvPicPr>
          <p:cNvPr id="12" name="Imagen 11" descr="Imagen que contiene taza, alimentos, tabla, blanco&#10;&#10;Descripción generada automáticamente">
            <a:extLst>
              <a:ext uri="{FF2B5EF4-FFF2-40B4-BE49-F238E27FC236}">
                <a16:creationId xmlns:a16="http://schemas.microsoft.com/office/drawing/2014/main" id="{7904E32B-E0E9-4847-9518-AAAE0A99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64" y="4481825"/>
            <a:ext cx="2756186" cy="2343677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4760317-77BF-4BFD-81BB-7498B816A836}"/>
              </a:ext>
            </a:extLst>
          </p:cNvPr>
          <p:cNvSpPr/>
          <p:nvPr/>
        </p:nvSpPr>
        <p:spPr>
          <a:xfrm>
            <a:off x="4714875" y="5314950"/>
            <a:ext cx="2514600" cy="62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3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EBF1DD3-1B69-4337-8B69-2E9FBB937E07}"/>
              </a:ext>
            </a:extLst>
          </p:cNvPr>
          <p:cNvSpPr txBox="1">
            <a:spLocks/>
          </p:cNvSpPr>
          <p:nvPr/>
        </p:nvSpPr>
        <p:spPr>
          <a:xfrm>
            <a:off x="684212" y="423717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E30B52-DAE0-40C3-AC0B-647F9F990C02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(I2P)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B14C147-4A5F-4ABB-9B00-962FCA5B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18" y="1782693"/>
            <a:ext cx="8956881" cy="44433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23DF205-6CD8-44BC-A15E-9899BA1B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21" y="2401725"/>
            <a:ext cx="1144609" cy="1507068"/>
          </a:xfrm>
          <a:prstGeom prst="rect">
            <a:avLst/>
          </a:prstGeom>
        </p:spPr>
      </p:pic>
      <p:pic>
        <p:nvPicPr>
          <p:cNvPr id="21" name="Imagen 20" descr="Imagen que contiene biombo, edificio, monitor, pantalla&#10;&#10;Descripción generada automáticamente">
            <a:extLst>
              <a:ext uri="{FF2B5EF4-FFF2-40B4-BE49-F238E27FC236}">
                <a16:creationId xmlns:a16="http://schemas.microsoft.com/office/drawing/2014/main" id="{872FB3B5-DA07-4084-921A-87BBA751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7" y="2217641"/>
            <a:ext cx="1143639" cy="1010977"/>
          </a:xfrm>
          <a:prstGeom prst="rect">
            <a:avLst/>
          </a:prstGeom>
        </p:spPr>
      </p:pic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953FF3A-CA33-4FC2-A596-40600273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72" y="3755855"/>
            <a:ext cx="1248307" cy="146447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D7AEE26-D9CD-4A1C-BDDD-7CB693B69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778" y="4786901"/>
            <a:ext cx="1144610" cy="1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32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41" y="470263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Trabajos relacionados con I2P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41" y="2488475"/>
            <a:ext cx="8534400" cy="3615267"/>
          </a:xfrm>
        </p:spPr>
        <p:txBody>
          <a:bodyPr>
            <a:normAutofit fontScale="85000" lnSpcReduction="20000"/>
          </a:bodyPr>
          <a:lstStyle/>
          <a:p>
            <a:r>
              <a:rPr lang="es-ES" sz="2400" b="1" dirty="0"/>
              <a:t>I2PTunnel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Es una herramienta que permite la comunicación sobre I2P a aplicaciones TCP/IP</a:t>
            </a:r>
          </a:p>
          <a:p>
            <a:endParaRPr lang="es-ES" dirty="0"/>
          </a:p>
          <a:p>
            <a:r>
              <a:rPr lang="es-ES" sz="2400" b="1" dirty="0"/>
              <a:t>I2PSnark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Permite conectarnos a redes p2p de forma totalmente anónima.</a:t>
            </a:r>
          </a:p>
          <a:p>
            <a:endParaRPr lang="es-ES" dirty="0"/>
          </a:p>
          <a:p>
            <a:r>
              <a:rPr lang="es-ES" sz="2400" b="1"/>
              <a:t>pybitmessage</a:t>
            </a:r>
            <a:endParaRPr lang="es-ES" sz="2400" b="1" dirty="0"/>
          </a:p>
          <a:p>
            <a:pPr marL="0" indent="0">
              <a:buNone/>
            </a:pPr>
            <a:r>
              <a:rPr lang="es-ES" dirty="0"/>
              <a:t>Servicio de correo electrónico que permite recibir o enviar bitmessages a través de I2P, permite enviar correo a través de internet ,Tor e I2P y ofrece webmail,pop3,IMAP y SMTP. </a:t>
            </a:r>
          </a:p>
          <a:p>
            <a:endParaRPr lang="es-ES" u="sng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5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DF4170-A027-4A0D-8BB1-A1A68234570A}"/>
              </a:ext>
            </a:extLst>
          </p:cNvPr>
          <p:cNvSpPr txBox="1"/>
          <p:nvPr/>
        </p:nvSpPr>
        <p:spPr>
          <a:xfrm>
            <a:off x="684212" y="2261011"/>
            <a:ext cx="97801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Plataforma web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	La idea no cambia, se busca usar comunicaciones cifradas para mantener la privacidad de las páginas que visitan los usuarios mediante saltos entre los nodos de la red.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A continuación se muestra un ejemplo de como se produce el salto entre nodos.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2050" name="Picture 2" descr="Resultado de imagen de nodos">
            <a:extLst>
              <a:ext uri="{FF2B5EF4-FFF2-40B4-BE49-F238E27FC236}">
                <a16:creationId xmlns:a16="http://schemas.microsoft.com/office/drawing/2014/main" id="{367CBBE9-431A-45B8-879E-667947B7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87" y="4701207"/>
            <a:ext cx="1603513" cy="16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6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0DF65A-1859-45B5-BFF5-EB6D2AF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84" y="2452807"/>
            <a:ext cx="6039069" cy="27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5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637183"/>
            <a:ext cx="97801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Tecnologías actuales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	Hay que destacar que si lo que queremos es </a:t>
            </a:r>
          </a:p>
          <a:p>
            <a:pPr algn="just"/>
            <a:r>
              <a:rPr lang="es-ES" dirty="0"/>
              <a:t>conectarnos a internet a modo de proxy,  Tor es más</a:t>
            </a:r>
          </a:p>
          <a:p>
            <a:pPr algn="just"/>
            <a:r>
              <a:rPr lang="es-ES" dirty="0"/>
              <a:t> eficiente que I2P.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A pesar de esta desventaja la hace más privada que las demás tecnologías al tener menos usuarios siendo mas resistente a los ataques hacia la privacidad.[1]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Resultado de imagen de tor vs i2p">
            <a:extLst>
              <a:ext uri="{FF2B5EF4-FFF2-40B4-BE49-F238E27FC236}">
                <a16:creationId xmlns:a16="http://schemas.microsoft.com/office/drawing/2014/main" id="{06322945-5C2C-4452-9095-4514A85C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4" y="2214095"/>
            <a:ext cx="3511826" cy="18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tor vs i2p">
            <a:extLst>
              <a:ext uri="{FF2B5EF4-FFF2-40B4-BE49-F238E27FC236}">
                <a16:creationId xmlns:a16="http://schemas.microsoft.com/office/drawing/2014/main" id="{67670C43-40AC-4BA5-9EF6-0554C5BC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57" y="4996069"/>
            <a:ext cx="2591886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0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305879"/>
            <a:ext cx="978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Estudios de investigación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Hay actualmente diversos estudios referente a la confiabilidad y seguridad de las comunicaciones que se producen en el día a día.</a:t>
            </a:r>
          </a:p>
          <a:p>
            <a:pPr algn="just"/>
            <a:r>
              <a:rPr lang="es-ES" dirty="0"/>
              <a:t>Existe una gran preocupación que concierne a los programas de vigilancia en la web</a:t>
            </a:r>
          </a:p>
          <a:p>
            <a:pPr algn="just"/>
            <a:r>
              <a:rPr lang="es-ES" dirty="0"/>
              <a:t>aplicados en plataformas como Facebook, Amazon, Google …</a:t>
            </a:r>
          </a:p>
          <a:p>
            <a:pPr algn="just"/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076" name="Picture 4" descr="Resultado de imagen de facebook">
            <a:extLst>
              <a:ext uri="{FF2B5EF4-FFF2-40B4-BE49-F238E27FC236}">
                <a16:creationId xmlns:a16="http://schemas.microsoft.com/office/drawing/2014/main" id="{A3DD2D59-D3F8-4531-9DC1-0282BFF81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55" y="4581938"/>
            <a:ext cx="1228311" cy="12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amazon">
            <a:extLst>
              <a:ext uri="{FF2B5EF4-FFF2-40B4-BE49-F238E27FC236}">
                <a16:creationId xmlns:a16="http://schemas.microsoft.com/office/drawing/2014/main" id="{EA921DE8-46A5-40EA-8F87-999AC71E4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51" y="4581938"/>
            <a:ext cx="1228311" cy="12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google">
            <a:extLst>
              <a:ext uri="{FF2B5EF4-FFF2-40B4-BE49-F238E27FC236}">
                <a16:creationId xmlns:a16="http://schemas.microsoft.com/office/drawing/2014/main" id="{8C1B01A2-7FC2-4BC6-9B78-990E88D8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18" y="4526238"/>
            <a:ext cx="2282687" cy="128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37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22292-3578-4A17-99E2-CF55E3B06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43"/>
          <a:stretch/>
        </p:blipFill>
        <p:spPr>
          <a:xfrm>
            <a:off x="346588" y="3221501"/>
            <a:ext cx="3368304" cy="24594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58C92A-70DF-4BA5-BF21-7CD78B2EA9BB}"/>
              </a:ext>
            </a:extLst>
          </p:cNvPr>
          <p:cNvSpPr txBox="1"/>
          <p:nvPr/>
        </p:nvSpPr>
        <p:spPr>
          <a:xfrm>
            <a:off x="1411820" y="226714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Empresas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48DF7D-D9D4-4820-AAD4-A588699932D2}"/>
              </a:ext>
            </a:extLst>
          </p:cNvPr>
          <p:cNvSpPr txBox="1"/>
          <p:nvPr/>
        </p:nvSpPr>
        <p:spPr>
          <a:xfrm>
            <a:off x="5469867" y="226714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Gobierno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49E6EC-C96A-4F5F-A72A-320740FB0AA0}"/>
              </a:ext>
            </a:extLst>
          </p:cNvPr>
          <p:cNvSpPr txBox="1"/>
          <p:nvPr/>
        </p:nvSpPr>
        <p:spPr>
          <a:xfrm>
            <a:off x="9652136" y="226714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Personas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FB3FE1-08BA-42BC-AD30-DB94A2B80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3"/>
          <a:stretch/>
        </p:blipFill>
        <p:spPr>
          <a:xfrm>
            <a:off x="4423692" y="3213289"/>
            <a:ext cx="3368304" cy="24537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EF16B4E-D604-49AA-93F1-DF052D314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3" r="15911"/>
          <a:stretch/>
        </p:blipFill>
        <p:spPr>
          <a:xfrm>
            <a:off x="8477109" y="3221501"/>
            <a:ext cx="3368304" cy="25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305879"/>
            <a:ext cx="9780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Estudios de investigación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Esto ha llevado a un colectivo a realización investigaciones para ver de que manera</a:t>
            </a:r>
          </a:p>
          <a:p>
            <a:pPr algn="just"/>
            <a:r>
              <a:rPr lang="es-ES" dirty="0"/>
              <a:t>se puede proteger la integridad de los datos. El objetivo de estas investigaciones a</a:t>
            </a:r>
          </a:p>
          <a:p>
            <a:pPr algn="just"/>
            <a:r>
              <a:rPr lang="es-ES" dirty="0"/>
              <a:t>llevado a obtener soluciones que nos permitan transferir datos sin que haya terceros</a:t>
            </a:r>
          </a:p>
          <a:p>
            <a:pPr algn="just"/>
            <a:r>
              <a:rPr lang="es-ES" dirty="0"/>
              <a:t>en la red que puedan interceptar éstos.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098" name="Picture 2" descr="Resultado de imagen de investigaciones">
            <a:extLst>
              <a:ext uri="{FF2B5EF4-FFF2-40B4-BE49-F238E27FC236}">
                <a16:creationId xmlns:a16="http://schemas.microsoft.com/office/drawing/2014/main" id="{A3E524E1-123D-489A-8673-0ED75E9F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25" y="4332026"/>
            <a:ext cx="3386099" cy="21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intruso">
            <a:extLst>
              <a:ext uri="{FF2B5EF4-FFF2-40B4-BE49-F238E27FC236}">
                <a16:creationId xmlns:a16="http://schemas.microsoft.com/office/drawing/2014/main" id="{D5784E56-3988-4A52-BF53-2B1656D4A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79" y="4670630"/>
            <a:ext cx="2590385" cy="143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11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305879"/>
            <a:ext cx="9780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Estudios de investigación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Una solución propuesta es usar tecnología I2P para asegurar las comunicaciones </a:t>
            </a:r>
          </a:p>
          <a:p>
            <a:pPr algn="just"/>
            <a:r>
              <a:rPr lang="es-ES" dirty="0"/>
              <a:t>en la red. Enviamos paquetes desde uno de los túneles de salida hacia un túnel </a:t>
            </a:r>
          </a:p>
          <a:p>
            <a:pPr algn="just"/>
            <a:r>
              <a:rPr lang="es-ES" dirty="0"/>
              <a:t>de entrada impidiendo que nadie puede interceptarlos salvo el receptor del paquete.[2]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122" name="Picture 2" descr="Resultado de imagen de tuneles información">
            <a:extLst>
              <a:ext uri="{FF2B5EF4-FFF2-40B4-BE49-F238E27FC236}">
                <a16:creationId xmlns:a16="http://schemas.microsoft.com/office/drawing/2014/main" id="{D25659E0-099E-49BF-9796-65D8DD76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32" y="4503773"/>
            <a:ext cx="30480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n relacionada">
            <a:extLst>
              <a:ext uri="{FF2B5EF4-FFF2-40B4-BE49-F238E27FC236}">
                <a16:creationId xmlns:a16="http://schemas.microsoft.com/office/drawing/2014/main" id="{19890555-9FCC-4FD8-BE7B-CC7B2443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97" y="4503773"/>
            <a:ext cx="2666637" cy="16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5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Ejemplo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Un ejemplo de implementación de I2P es el aseguramiento de privacidad en las </a:t>
            </a:r>
          </a:p>
          <a:p>
            <a:pPr algn="just"/>
            <a:r>
              <a:rPr lang="es-ES" dirty="0"/>
              <a:t>comunicaciones sobre internet.</a:t>
            </a:r>
          </a:p>
          <a:p>
            <a:pPr algn="just"/>
            <a:r>
              <a:rPr lang="es-ES" dirty="0"/>
              <a:t>La aparición de nuevas tecnologías ha conllevado la preocupación de colectivos</a:t>
            </a:r>
          </a:p>
          <a:p>
            <a:pPr algn="just"/>
            <a:r>
              <a:rPr lang="es-ES" dirty="0"/>
              <a:t>centrados en la privacidad de los datos que se tratan en la red en un ámbito público</a:t>
            </a:r>
          </a:p>
          <a:p>
            <a:pPr algn="just"/>
            <a:r>
              <a:rPr lang="es-ES" dirty="0"/>
              <a:t>o privado.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AAE24C-6168-4C12-ABBA-5E0489F8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42" y="4410307"/>
            <a:ext cx="3008243" cy="188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Ejemplo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El proyecto I2P se encuentra en auge y continua evolución para garantizarnos el 100% de seguridad e integridad de los datos y paquetes que se manejan en la red. </a:t>
            </a:r>
          </a:p>
          <a:p>
            <a:pPr algn="just"/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7170" name="Picture 2" descr="Resultado de imagen de seguridad">
            <a:extLst>
              <a:ext uri="{FF2B5EF4-FFF2-40B4-BE49-F238E27FC236}">
                <a16:creationId xmlns:a16="http://schemas.microsoft.com/office/drawing/2014/main" id="{9B76A054-66BC-44C7-B6BF-8E7FC385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749" y="4133308"/>
            <a:ext cx="3918502" cy="20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3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Ejemplo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Éste es resistente a ataques masivos posibilitando la ejecución de varias aplicaciones a  la vez ya que consta de varios modelos a nivel de seguridad y rendimiento para cada  usuario que aplican esta tecnología. Las aplicaciones que se basan en esta tecnología se usan básicamente en internet, en la sección de navegación web anónimo por ejemplo. [3]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194" name="Picture 2" descr="Resultado de imagen de ataques software">
            <a:extLst>
              <a:ext uri="{FF2B5EF4-FFF2-40B4-BE49-F238E27FC236}">
                <a16:creationId xmlns:a16="http://schemas.microsoft.com/office/drawing/2014/main" id="{9D0F782E-3181-429F-84FB-E9B669EB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" y="4916556"/>
            <a:ext cx="2608148" cy="123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de navegacion web anonima">
            <a:extLst>
              <a:ext uri="{FF2B5EF4-FFF2-40B4-BE49-F238E27FC236}">
                <a16:creationId xmlns:a16="http://schemas.microsoft.com/office/drawing/2014/main" id="{8B001CF1-851B-48C7-B74D-30E13A44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5" y="4805423"/>
            <a:ext cx="2994577" cy="14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97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Script para transformar direcciones de i2p en una más pequeña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#!/</a:t>
            </a:r>
            <a:r>
              <a:rPr lang="es-ES" dirty="0" err="1"/>
              <a:t>usr</a:t>
            </a:r>
            <a:r>
              <a:rPr lang="es-ES" dirty="0"/>
              <a:t>/</a:t>
            </a:r>
            <a:r>
              <a:rPr lang="es-ES" dirty="0" err="1"/>
              <a:t>bin</a:t>
            </a:r>
            <a:r>
              <a:rPr lang="es-ES" dirty="0"/>
              <a:t>/</a:t>
            </a:r>
            <a:r>
              <a:rPr lang="es-ES" dirty="0" err="1"/>
              <a:t>env</a:t>
            </a:r>
            <a:r>
              <a:rPr lang="es-ES" dirty="0"/>
              <a:t> python3import base64, </a:t>
            </a:r>
            <a:r>
              <a:rPr lang="es-ES" dirty="0" err="1"/>
              <a:t>hashlib</a:t>
            </a:r>
            <a:r>
              <a:rPr lang="es-ES" dirty="0"/>
              <a:t>, </a:t>
            </a:r>
            <a:r>
              <a:rPr lang="es-ES" dirty="0" err="1"/>
              <a:t>sysif</a:t>
            </a:r>
            <a:r>
              <a:rPr lang="es-ES" dirty="0"/>
              <a:t> </a:t>
            </a:r>
            <a:r>
              <a:rPr lang="es-ES" dirty="0" err="1"/>
              <a:t>len</a:t>
            </a:r>
            <a:r>
              <a:rPr lang="es-ES" dirty="0"/>
              <a:t>(</a:t>
            </a:r>
            <a:r>
              <a:rPr lang="es-ES" dirty="0" err="1"/>
              <a:t>sys.argv</a:t>
            </a:r>
            <a:r>
              <a:rPr lang="es-ES" dirty="0"/>
              <a:t>) != 2:  </a:t>
            </a:r>
            <a:r>
              <a:rPr lang="es-ES" dirty="0" err="1"/>
              <a:t>print</a:t>
            </a:r>
            <a:r>
              <a:rPr lang="es-ES" dirty="0"/>
              <a:t>('</a:t>
            </a:r>
            <a:r>
              <a:rPr lang="es-ES" dirty="0" err="1"/>
              <a:t>Usage</a:t>
            </a:r>
            <a:r>
              <a:rPr lang="es-ES" dirty="0"/>
              <a:t>: convertkey.py &lt;base64key&gt;')  </a:t>
            </a:r>
            <a:r>
              <a:rPr lang="es-ES" dirty="0" err="1"/>
              <a:t>sys.exit</a:t>
            </a:r>
            <a:r>
              <a:rPr lang="es-ES" dirty="0"/>
              <a:t>(1)</a:t>
            </a:r>
            <a:r>
              <a:rPr lang="es-ES" dirty="0" err="1"/>
              <a:t>key</a:t>
            </a:r>
            <a:r>
              <a:rPr lang="es-ES" dirty="0"/>
              <a:t> = </a:t>
            </a:r>
            <a:r>
              <a:rPr lang="es-ES" dirty="0" err="1"/>
              <a:t>sys.argv</a:t>
            </a:r>
            <a:r>
              <a:rPr lang="es-ES" dirty="0"/>
              <a:t>[1]</a:t>
            </a:r>
            <a:r>
              <a:rPr lang="es-ES" dirty="0" err="1"/>
              <a:t>raw_key</a:t>
            </a:r>
            <a:r>
              <a:rPr lang="es-ES" dirty="0"/>
              <a:t> = base64.b64decode(</a:t>
            </a:r>
            <a:r>
              <a:rPr lang="es-ES" dirty="0" err="1"/>
              <a:t>key</a:t>
            </a:r>
            <a:r>
              <a:rPr lang="es-ES" dirty="0"/>
              <a:t>, '-~')hash = hashlib.sha256(</a:t>
            </a:r>
            <a:r>
              <a:rPr lang="es-ES" dirty="0" err="1"/>
              <a:t>raw_key</a:t>
            </a:r>
            <a:r>
              <a:rPr lang="es-ES" dirty="0"/>
              <a:t>)base32_hash = base64.b32encode(</a:t>
            </a:r>
            <a:r>
              <a:rPr lang="es-ES" dirty="0" err="1"/>
              <a:t>hash.digest</a:t>
            </a:r>
            <a:r>
              <a:rPr lang="es-ES" dirty="0"/>
              <a:t>())</a:t>
            </a:r>
            <a:r>
              <a:rPr lang="es-ES" dirty="0" err="1"/>
              <a:t>print</a:t>
            </a:r>
            <a:r>
              <a:rPr lang="es-ES" dirty="0"/>
              <a:t>(base32_hash.lower().</a:t>
            </a:r>
            <a:r>
              <a:rPr lang="es-ES" dirty="0" err="1"/>
              <a:t>decode</a:t>
            </a:r>
            <a:r>
              <a:rPr lang="es-ES" dirty="0"/>
              <a:t>("utf-8").</a:t>
            </a:r>
            <a:r>
              <a:rPr lang="es-ES" dirty="0" err="1"/>
              <a:t>replace</a:t>
            </a:r>
            <a:r>
              <a:rPr lang="es-ES" dirty="0"/>
              <a:t>("=", "") + ".b32.i2p")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7222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Eepsite</a:t>
            </a:r>
            <a:endParaRPr lang="es-ES" b="1" dirty="0"/>
          </a:p>
          <a:p>
            <a:endParaRPr lang="es-ES" b="1" dirty="0"/>
          </a:p>
          <a:p>
            <a:pPr algn="just"/>
            <a:r>
              <a:rPr lang="es-ES" dirty="0"/>
              <a:t>Un sitio web alojado de forma anónima, un servicio oculto al que se puede acceder a través de su navegador web.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 puede acceder configurando el proxy HTTP de su navegador web para</a:t>
            </a:r>
          </a:p>
          <a:p>
            <a:pPr algn="just"/>
            <a:r>
              <a:rPr lang="es-ES" dirty="0"/>
              <a:t> usar el proxy web I2P (normalmente escucha en el puerto local 4444)</a:t>
            </a:r>
          </a:p>
          <a:p>
            <a:pPr algn="just"/>
            <a:r>
              <a:rPr lang="es-ES" dirty="0"/>
              <a:t> y navegando por el sitio.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220" name="Picture 4" descr="Imagen relacionada">
            <a:extLst>
              <a:ext uri="{FF2B5EF4-FFF2-40B4-BE49-F238E27FC236}">
                <a16:creationId xmlns:a16="http://schemas.microsoft.com/office/drawing/2014/main" id="{11416996-36D5-4F16-8D17-941A5B43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55" y="4977439"/>
            <a:ext cx="2087217" cy="11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37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/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Eepsite</a:t>
            </a:r>
            <a:endParaRPr lang="es-ES" b="1" dirty="0"/>
          </a:p>
          <a:p>
            <a:pPr algn="just"/>
            <a:endParaRPr lang="es-ES" b="1" dirty="0"/>
          </a:p>
          <a:p>
            <a:pPr algn="just"/>
            <a:r>
              <a:rPr lang="es-ES" dirty="0"/>
              <a:t>Es fácil configurar </a:t>
            </a:r>
            <a:r>
              <a:rPr lang="es-ES" dirty="0" err="1"/>
              <a:t>eepsites</a:t>
            </a:r>
            <a:r>
              <a:rPr lang="es-ES" dirty="0"/>
              <a:t>, pero no se puede conocer fácilmente  la dirección IP real.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ejemplo, estoy ejecutando un sitio web llamado legwork.i2p (un motor de búsqueda en la red I2P), se puede acceder fácilmente, pero es posible que no pueda conocer la red o la ubicación física del servidor donde se hospeda.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 Los sitios web equivalen aproximadamente a los servicios ocultos de  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42" name="Picture 2" descr="Resultado de imagen de sitio web">
            <a:extLst>
              <a:ext uri="{FF2B5EF4-FFF2-40B4-BE49-F238E27FC236}">
                <a16:creationId xmlns:a16="http://schemas.microsoft.com/office/drawing/2014/main" id="{C58FC0C0-0D4E-406E-B006-D7C62F3E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43" y="5116114"/>
            <a:ext cx="3033642" cy="14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direccion ip">
            <a:extLst>
              <a:ext uri="{FF2B5EF4-FFF2-40B4-BE49-F238E27FC236}">
                <a16:creationId xmlns:a16="http://schemas.microsoft.com/office/drawing/2014/main" id="{AAF87AEE-01ED-4C3A-84B5-FB64173F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90" y="5045833"/>
            <a:ext cx="3952875" cy="16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pic>
        <p:nvPicPr>
          <p:cNvPr id="4" name="Imagen 3" descr="Imagen que contiene rueda&#10;&#10;Descripción generada automáticamente">
            <a:extLst>
              <a:ext uri="{FF2B5EF4-FFF2-40B4-BE49-F238E27FC236}">
                <a16:creationId xmlns:a16="http://schemas.microsoft.com/office/drawing/2014/main" id="{032364BA-B0DD-4932-9F94-7D0F83C1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543073"/>
            <a:ext cx="8534401" cy="476717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900608E-E758-4261-9778-A0BFDB3F8757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37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BC054A-AEBB-4E31-A0E7-3EB4792F2C81}"/>
              </a:ext>
            </a:extLst>
          </p:cNvPr>
          <p:cNvSpPr txBox="1"/>
          <p:nvPr/>
        </p:nvSpPr>
        <p:spPr>
          <a:xfrm>
            <a:off x="2390775" y="316739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Signo de interrogación">
            <a:extLst>
              <a:ext uri="{FF2B5EF4-FFF2-40B4-BE49-F238E27FC236}">
                <a16:creationId xmlns:a16="http://schemas.microsoft.com/office/drawing/2014/main" id="{F0B3F376-3B4F-42E2-8875-AA02BFF76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0537" y="2761050"/>
            <a:ext cx="1335900" cy="1335900"/>
          </a:xfrm>
          <a:prstGeom prst="rect">
            <a:avLst/>
          </a:prstGeom>
        </p:spPr>
      </p:pic>
      <p:pic>
        <p:nvPicPr>
          <p:cNvPr id="8" name="Gráfico 7" descr="Signo de interrogación RTL">
            <a:extLst>
              <a:ext uri="{FF2B5EF4-FFF2-40B4-BE49-F238E27FC236}">
                <a16:creationId xmlns:a16="http://schemas.microsoft.com/office/drawing/2014/main" id="{E3BF836B-58C2-4F6A-8390-D5E2365A4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1465650" y="2761050"/>
            <a:ext cx="1335900" cy="13359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F661FEB-341C-4D8F-9D86-3FFA15A2702F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531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A26621C-D7C9-4E2F-98AC-CBB131ABFEA4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6EC6FC-27B7-4AEB-8783-635449205937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231F7C-6FA5-403A-84BF-2AF439DC876A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3EBBCFD-AC3F-45C2-BAD2-021C9BAAB1DE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9888763-733C-4776-BB29-4D3774C2BA03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C5FE668-5A3D-49F7-9908-5586F8DDEE31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100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A26621C-D7C9-4E2F-98AC-CBB131ABFEA4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1095375" y="4263158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DB88B58-13F7-42A6-BCE9-7C4A803A03F5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CE8A1C0-48B8-449C-AA28-18436A40692E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39BF41-7DEE-49D5-A564-70F73A33DA3D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5D41C5D-C6C1-4D27-96DE-46289DB8E1FE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C80B59-D6FD-4FF1-AEE2-75496872C699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78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2611039" y="4240320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2E58A54-DD0E-4A32-A349-6C2E561D6BE0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87D18F3-4235-4CA4-8E64-A02AE7A8A93B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E2E412-87E9-47DD-9143-7484D7C687D3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2CECC78-9C9B-48DA-808E-9F9734D7416E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968313A-3995-4039-B695-C47075A9B290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1F8B3CA-2353-4219-B7D0-E36809C0EEF2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70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3952875" y="4293717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F27B58-43E8-4169-BE1B-A87CF2FBB582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99133E-B4FA-4B96-A936-3E8F2F2CA9B1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6ECE41-34BE-44C9-9C96-697A6FEBC380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38C31C7-2264-4803-B81A-7296AF88A95D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3870CFF-DD80-45DF-9D0D-0135ACFA5FD5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59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5364425" y="4293717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11C3B0-8749-432F-9B3A-BB0E718F6855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1AB3B95-335D-4D43-96B9-BFFE3B673C3B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8078823-6D9C-458D-8A40-623943B31169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360247-6542-44B5-8EA5-092D7C64FA3E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21BCEA5-233E-4F65-A6F6-F597C817AB0D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799435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128</TotalTime>
  <Words>1198</Words>
  <Application>Microsoft Office PowerPoint</Application>
  <PresentationFormat>Panorámica</PresentationFormat>
  <Paragraphs>208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Sector</vt:lpstr>
      <vt:lpstr>I2P  Internet Project challenge </vt:lpstr>
      <vt:lpstr>Introducción</vt:lpstr>
      <vt:lpstr>Descripción de la tecnología</vt:lpstr>
      <vt:lpstr>Descripción de la tecnología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Trabajos relacionados con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I2P  Internet Project challenge </dc:title>
  <dc:creator>Ivan Piña Arevalo</dc:creator>
  <cp:lastModifiedBy>lenovo</cp:lastModifiedBy>
  <cp:revision>17</cp:revision>
  <dcterms:created xsi:type="dcterms:W3CDTF">2019-12-31T12:15:14Z</dcterms:created>
  <dcterms:modified xsi:type="dcterms:W3CDTF">2020-01-13T15:30:55Z</dcterms:modified>
</cp:coreProperties>
</file>